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3" r:id="rId2"/>
    <p:sldId id="315" r:id="rId3"/>
    <p:sldId id="306" r:id="rId4"/>
    <p:sldId id="317" r:id="rId5"/>
    <p:sldId id="318" r:id="rId6"/>
    <p:sldId id="319" r:id="rId7"/>
    <p:sldId id="321" r:id="rId8"/>
    <p:sldId id="322" r:id="rId9"/>
    <p:sldId id="323" r:id="rId10"/>
    <p:sldId id="330" r:id="rId11"/>
    <p:sldId id="324" r:id="rId12"/>
    <p:sldId id="280" r:id="rId13"/>
    <p:sldId id="281" r:id="rId14"/>
    <p:sldId id="282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308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12" r:id="rId32"/>
    <p:sldId id="325" r:id="rId33"/>
    <p:sldId id="326" r:id="rId34"/>
    <p:sldId id="327" r:id="rId35"/>
    <p:sldId id="328" r:id="rId36"/>
    <p:sldId id="329" r:id="rId37"/>
    <p:sldId id="310" r:id="rId38"/>
    <p:sldId id="278" r:id="rId39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656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794EAC8E-5B85-435F-8025-59A990350B6E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9ED6D487-911A-47B3-901C-CFE137CAC94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>
                <a:cs typeface="12   Yagut_shsmrt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Yekan" pitchFamily="2" charset="-78"/>
              </a:defRPr>
            </a:lvl1pPr>
            <a:lvl2pPr algn="r" rtl="1">
              <a:defRPr>
                <a:cs typeface="B Yekan" pitchFamily="2" charset="-78"/>
              </a:defRPr>
            </a:lvl2pPr>
            <a:lvl3pPr algn="r" rtl="1">
              <a:defRPr>
                <a:cs typeface="B Yekan" pitchFamily="2" charset="-78"/>
              </a:defRPr>
            </a:lvl3pPr>
            <a:lvl4pPr algn="r" rtl="1">
              <a:defRPr>
                <a:cs typeface="B Yekan" pitchFamily="2" charset="-78"/>
              </a:defRPr>
            </a:lvl4pPr>
            <a:lvl5pPr algn="r" rtl="1">
              <a:defRPr>
                <a:cs typeface="B Yeka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D370F-E9B1-4D57-8F24-AF643FDFFF4B}" type="datetime1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92899"/>
            <a:ext cx="2133600" cy="365125"/>
          </a:xfrm>
        </p:spPr>
        <p:txBody>
          <a:bodyPr/>
          <a:lstStyle>
            <a:lvl1pPr>
              <a:defRPr sz="1400" b="1">
                <a:solidFill>
                  <a:schemeClr val="tx1"/>
                </a:solidFill>
              </a:defRPr>
            </a:lvl1pPr>
          </a:lstStyle>
          <a:p>
            <a:fld id="{29DBEAB4-F2AB-4B0C-9AD1-49080ED9CDA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 anchor="ctr">
            <a:normAutofit/>
          </a:bodyPr>
          <a:lstStyle>
            <a:lvl1pPr algn="r" rtl="1">
              <a:buNone/>
              <a:defRPr sz="40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defRPr>
            </a:lvl1pPr>
            <a:lvl2pPr algn="ctr">
              <a:buNone/>
              <a:defRPr/>
            </a:lvl2pPr>
            <a:lvl3pPr algn="ctr">
              <a:buNone/>
              <a:defRPr/>
            </a:lvl3pPr>
            <a:lvl4pPr algn="ctr">
              <a:buNone/>
              <a:defRPr/>
            </a:lvl4pPr>
            <a:lvl5pPr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fa-IR" dirty="0" smtClean="0"/>
          </a:p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G:\kareer\pics\540143_10151938831227889_1539842035_n.jpg"/>
          <p:cNvPicPr>
            <a:picLocks noChangeAspect="1" noChangeArrowheads="1"/>
          </p:cNvPicPr>
          <p:nvPr/>
        </p:nvPicPr>
        <p:blipFill>
          <a:blip r:embed="rId2" cstate="print"/>
          <a:srcRect t="244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096000"/>
          </a:xfrm>
        </p:spPr>
        <p:txBody>
          <a:bodyPr/>
          <a:lstStyle/>
          <a:p>
            <a:pPr algn="ctr"/>
            <a:r>
              <a:rPr lang="fa-IR" dirty="0" smtClean="0"/>
              <a:t>کارآفرین کیست؟ استارت‌آپ چیست؟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248400" y="32766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0" y="3276600"/>
            <a:ext cx="20574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استارت‌آپ</a:t>
            </a:r>
            <a:endParaRPr lang="en-US" sz="3600" b="1" dirty="0">
              <a:cs typeface="B Yekan" pitchFamily="2" charset="-78"/>
            </a:endParaRP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-152400" y="5943600"/>
            <a:ext cx="23622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2800" b="1" i="0" u="none" strike="noStrike" kern="1200" cap="all" spc="0" normalizeH="0" baseline="0" noProof="0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B Yekan" pitchFamily="2" charset="-78"/>
              </a:rPr>
              <a:t>مهدی ناصری  </a:t>
            </a:r>
            <a:endParaRPr kumimoji="0" lang="en-US" sz="2800" b="1" i="0" u="none" strike="noStrike" kern="1200" cap="all" spc="0" normalizeH="0" baseline="0" noProof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thumbs.dreamstime.com/z/child-learning-difficulty-2591459.jpg"/>
          <p:cNvPicPr>
            <a:picLocks noChangeAspect="1" noChangeArrowheads="1"/>
          </p:cNvPicPr>
          <p:nvPr/>
        </p:nvPicPr>
        <p:blipFill>
          <a:blip r:embed="rId2" cstate="print"/>
          <a:srcRect b="9439"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</p:spPr>
      </p:pic>
      <p:sp>
        <p:nvSpPr>
          <p:cNvPr id="8" name="Content Placeholder 1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106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40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کارآفرین همیشه در حال یادگیری است</a:t>
            </a:r>
            <a:endParaRPr lang="en-US" sz="40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00800" y="3048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AutoShape 2" descr="http://ats.alltopstartups.netdna-cdn.com/wp-content/uploads/2013/06/Startup-business-ideas-710x35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3299" name="Picture 3" descr="C:\Documents and Settings\Mehdi\Desktop\Startup-business-ideas-710x3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949" y="609600"/>
            <a:ext cx="9120051" cy="5105400"/>
          </a:xfrm>
          <a:prstGeom prst="rect">
            <a:avLst/>
          </a:prstGeom>
          <a:noFill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638800" y="58674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4" descr="http://socialmedia.ir/wp-content/uploads/2012/04/startupsig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48482" name="AutoShape 2" descr="http://blog.amirkhella.com/wp-content/uploads/2011/02/ide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4" descr="http://socialmedia.ir/wp-content/uploads/2012/04/startupsig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04800" y="4508718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سازمانی است که شکل گرفته است تا در جستجوی مدل کسب‌وکاری قابل تکرار و مقیاس‌پذیر باشد. (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Steve Blank</a:t>
            </a:r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)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2" name="Picture 4" descr="http://socialmedia.ir/wp-content/uploads/2012/04/startupsig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09600" y="5320605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نهادی است انسانی که ساخته شده برای خلق محصول یا خدمتی نو در شرایط عدم قطعیت بسیار. (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Eric Ries</a:t>
            </a:r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)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Picture 1" descr="C:\Documents and Settings\Mehdi\Desktop\ide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82938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Picture 1" descr="C:\Documents and Settings\Mehdi\Desktop\ide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82938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5486400"/>
            <a:ext cx="2743200" cy="1143000"/>
          </a:xfrm>
          <a:solidFill>
            <a:srgbClr val="000000">
              <a:alpha val="60000"/>
            </a:srgb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buNone/>
            </a:pPr>
            <a:r>
              <a:rPr lang="fa-IR" sz="6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12   Yagut_shsmrt" pitchFamily="2" charset="-78"/>
              </a:rPr>
              <a:t>نوآوري</a:t>
            </a:r>
            <a:endParaRPr lang="en-US" sz="6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cs typeface="12   Yagut_shsmrt" pitchFamily="2" charset="-78"/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962400" y="5029200"/>
            <a:ext cx="609600" cy="198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29200" y="5334000"/>
            <a:ext cx="1981200" cy="1371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Picture 1" descr="C:\Documents and Settings\Mehdi\Desktop\ide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829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0" y="5486400"/>
            <a:ext cx="2743200" cy="1143000"/>
          </a:xfrm>
          <a:solidFill>
            <a:srgbClr val="000000">
              <a:alpha val="60000"/>
            </a:srgb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buNone/>
            </a:pPr>
            <a:r>
              <a:rPr lang="fa-IR" sz="6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12   Yagut_shsmrt" pitchFamily="2" charset="-78"/>
              </a:rPr>
              <a:t>نوآوري</a:t>
            </a:r>
            <a:endParaRPr lang="en-US" sz="6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cs typeface="12   Yagut_shsmrt" pitchFamily="2" charset="-78"/>
            </a:endParaRPr>
          </a:p>
        </p:txBody>
      </p:sp>
      <p:sp>
        <p:nvSpPr>
          <p:cNvPr id="6" name="Up Arrow 5"/>
          <p:cNvSpPr/>
          <p:nvPr/>
        </p:nvSpPr>
        <p:spPr>
          <a:xfrm rot="5400000">
            <a:off x="3962400" y="5029200"/>
            <a:ext cx="609600" cy="198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C:\Documents and Settings\Mehdi\Desktop\idea2.jpg"/>
          <p:cNvPicPr>
            <a:picLocks noChangeAspect="1" noChangeArrowheads="1"/>
          </p:cNvPicPr>
          <p:nvPr/>
        </p:nvPicPr>
        <p:blipFill>
          <a:blip r:embed="rId3" cstate="print"/>
          <a:srcRect l="69833" t="9964" r="17723" b="77637"/>
          <a:stretch>
            <a:fillRect/>
          </a:stretch>
        </p:blipFill>
        <p:spPr bwMode="auto">
          <a:xfrm>
            <a:off x="152400" y="114300"/>
            <a:ext cx="3505200" cy="2628900"/>
          </a:xfrm>
          <a:prstGeom prst="rect">
            <a:avLst/>
          </a:prstGeom>
          <a:ln w="127000" cap="sq">
            <a:solidFill>
              <a:srgbClr val="FFFF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3657600" y="0"/>
            <a:ext cx="4267200" cy="4572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324600" y="457200"/>
            <a:ext cx="1600200" cy="1143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657600" y="1600200"/>
            <a:ext cx="4267200" cy="11430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533400" y="4191000"/>
            <a:ext cx="2743200" cy="1143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4800" b="1" i="0" u="none" strike="noStrike" kern="1200" normalizeH="0" baseline="0" noProof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12   Yagut_shsmrt" pitchFamily="2" charset="-78"/>
              </a:rPr>
              <a:t>عدم قطعيت</a:t>
            </a:r>
            <a:endParaRPr kumimoji="0" lang="en-US" sz="4800" b="1" i="0" u="none" strike="noStrike" kern="1200" normalizeH="0" baseline="0" noProof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n-ea"/>
              <a:cs typeface="12   Yagut_shsmrt" pitchFamily="2" charset="-78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600200" y="2667000"/>
            <a:ext cx="609600" cy="1524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29200" y="5334000"/>
            <a:ext cx="1981200" cy="1371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7" name="Picture 5" descr="C:\Documents and Settings\Mahdi\Desktop\water_beach_sand_hearts_1440x900_273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solidFill>
            <a:srgbClr val="FF0000"/>
          </a:solidFill>
        </p:spPr>
        <p:txBody>
          <a:bodyPr/>
          <a:lstStyle/>
          <a:p>
            <a:r>
              <a:rPr lang="fa-IR" b="1" dirty="0" smtClean="0">
                <a:solidFill>
                  <a:schemeClr val="bg1"/>
                </a:solidFill>
                <a:cs typeface="B Yekan" pitchFamily="2" charset="-78"/>
              </a:rPr>
              <a:t>استارت آپ</a:t>
            </a:r>
            <a:endParaRPr lang="en-US" b="1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91200" y="5989637"/>
            <a:ext cx="3352800" cy="868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4000" b="1" dirty="0" smtClean="0"/>
              <a:t>سازمانی موقت</a:t>
            </a:r>
            <a:endParaRPr lang="en-US" sz="4000" b="1" dirty="0"/>
          </a:p>
        </p:txBody>
      </p:sp>
      <p:sp>
        <p:nvSpPr>
          <p:cNvPr id="33794" name="AutoShape 2" descr="http://hqdesktop.net/wallpapers/l/1440x900/28/water_beach_sand_hearts_1440x900_273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796" name="AutoShape 4" descr="http://hqdesktop.net/wallpapers/l/1440x900/28/water_beach_sand_hearts_1440x900_2730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2.bp.blogspot.com/-ySn8aD2fulE/T2Cvba5DIlI/AAAAAAAAFuI/4zvzI1b73f4/s1600/searching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8369"/>
            <a:ext cx="9144000" cy="6199632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solidFill>
            <a:srgbClr val="FF0000"/>
          </a:solidFill>
        </p:spPr>
        <p:txBody>
          <a:bodyPr/>
          <a:lstStyle/>
          <a:p>
            <a:r>
              <a:rPr lang="fa-IR" b="1" dirty="0" smtClean="0">
                <a:solidFill>
                  <a:schemeClr val="bg1"/>
                </a:solidFill>
                <a:cs typeface="B Yekan" pitchFamily="2" charset="-78"/>
              </a:rPr>
              <a:t>استارت آپ</a:t>
            </a:r>
            <a:endParaRPr lang="en-US" b="1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91200" y="1295400"/>
            <a:ext cx="3352800" cy="868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4000" b="1" dirty="0" smtClean="0"/>
              <a:t>درحال جستجو</a:t>
            </a:r>
            <a:endParaRPr lang="en-US" sz="4000" b="1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G:\kareer\pics\540143_10151938831227889_1539842035_n.jpg"/>
          <p:cNvPicPr>
            <a:picLocks noChangeAspect="1" noChangeArrowheads="1"/>
          </p:cNvPicPr>
          <p:nvPr/>
        </p:nvPicPr>
        <p:blipFill>
          <a:blip r:embed="rId2" cstate="print"/>
          <a:srcRect t="244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0" y="533400"/>
            <a:ext cx="9144000" cy="6096000"/>
          </a:xfrm>
        </p:spPr>
        <p:txBody>
          <a:bodyPr/>
          <a:lstStyle/>
          <a:p>
            <a:pPr algn="l"/>
            <a:r>
              <a:rPr lang="fa-IR" dirty="0" smtClean="0"/>
              <a:t>کارآفرین، کسی است که از صخره‌ای بلند می‌پرد</a:t>
            </a:r>
          </a:p>
          <a:p>
            <a:pPr algn="l"/>
            <a:r>
              <a:rPr lang="fa-IR" dirty="0" smtClean="0"/>
              <a:t>بعد دنبال راهی برای فرود می‌گردد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162800" y="28956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http://www.designdune.com/wp-content/uploads/2012/03/Dice-Broken-Heart-by-Chance-520x38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44000" cy="5867400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solidFill>
            <a:srgbClr val="FF0000"/>
          </a:solidFill>
        </p:spPr>
        <p:txBody>
          <a:bodyPr/>
          <a:lstStyle/>
          <a:p>
            <a:r>
              <a:rPr lang="fa-IR" b="1" dirty="0" smtClean="0">
                <a:solidFill>
                  <a:schemeClr val="bg1"/>
                </a:solidFill>
                <a:cs typeface="B Yekan" pitchFamily="2" charset="-78"/>
              </a:rPr>
              <a:t>استارت آپ</a:t>
            </a:r>
            <a:endParaRPr lang="en-US" b="1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791200" y="5913437"/>
            <a:ext cx="3352800" cy="868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4000" b="1" dirty="0" smtClean="0">
                <a:solidFill>
                  <a:schemeClr val="bg1"/>
                </a:solidFill>
              </a:rPr>
              <a:t>قابل تکرار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http://blog.glider.com/wp-content/uploads/2013/12/scalability-lar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90600"/>
            <a:ext cx="9144000" cy="5867401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solidFill>
            <a:srgbClr val="FF0000"/>
          </a:solidFill>
        </p:spPr>
        <p:txBody>
          <a:bodyPr/>
          <a:lstStyle/>
          <a:p>
            <a:r>
              <a:rPr lang="fa-IR" b="1" dirty="0" smtClean="0">
                <a:solidFill>
                  <a:schemeClr val="bg1"/>
                </a:solidFill>
                <a:cs typeface="B Yekan" pitchFamily="2" charset="-78"/>
              </a:rPr>
              <a:t>استارت آپ</a:t>
            </a:r>
            <a:endParaRPr lang="en-US" b="1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28600" y="5913437"/>
            <a:ext cx="3352800" cy="8683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4000" b="1" dirty="0" smtClean="0">
                <a:solidFill>
                  <a:schemeClr val="bg1"/>
                </a:solidFill>
              </a:rPr>
              <a:t>گسترش‌پذیر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advClick="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://xraydelta.files.wordpress.com/2012/01/44285_460dba60c56fa357068ecf792a5da6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34589"/>
            <a:ext cx="5181600" cy="5923411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solidFill>
            <a:srgbClr val="FF0000"/>
          </a:solidFill>
        </p:spPr>
        <p:txBody>
          <a:bodyPr/>
          <a:lstStyle/>
          <a:p>
            <a:r>
              <a:rPr lang="fa-IR" b="1" dirty="0" smtClean="0">
                <a:solidFill>
                  <a:schemeClr val="bg1"/>
                </a:solidFill>
                <a:cs typeface="B Yekan" pitchFamily="2" charset="-78"/>
              </a:rPr>
              <a:t>استارت آپ</a:t>
            </a:r>
            <a:endParaRPr lang="en-US" b="1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76800" y="1066800"/>
            <a:ext cx="4191000" cy="5638800"/>
          </a:xfrm>
        </p:spPr>
        <p:txBody>
          <a:bodyPr>
            <a:noAutofit/>
          </a:bodyPr>
          <a:lstStyle/>
          <a:p>
            <a:pPr algn="ctr">
              <a:buNone/>
            </a:pPr>
            <a:r>
              <a:rPr lang="fa-IR" sz="4800" b="1" dirty="0" smtClean="0"/>
              <a:t>نسخه</a:t>
            </a:r>
          </a:p>
          <a:p>
            <a:pPr algn="ctr">
              <a:buNone/>
            </a:pPr>
            <a:r>
              <a:rPr lang="fa-IR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کوچک </a:t>
            </a:r>
            <a:endParaRPr lang="fa-IR" sz="4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>
              <a:buNone/>
            </a:pPr>
            <a:r>
              <a:rPr lang="fa-IR" sz="4800" b="1" dirty="0" smtClean="0"/>
              <a:t>یک شرکت </a:t>
            </a:r>
          </a:p>
          <a:p>
            <a:pPr algn="ctr">
              <a:buNone/>
            </a:pPr>
            <a:r>
              <a:rPr lang="fa-IR" sz="115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بزرگ </a:t>
            </a:r>
            <a:endParaRPr lang="fa-IR" sz="48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algn="ctr">
              <a:buNone/>
            </a:pPr>
            <a:r>
              <a:rPr lang="fa-IR" sz="4800" b="1" dirty="0" smtClean="0"/>
              <a:t>نیست</a:t>
            </a:r>
            <a:endParaRPr lang="en-US" sz="4800" b="1" dirty="0"/>
          </a:p>
        </p:txBody>
      </p:sp>
    </p:spTree>
  </p:cSld>
  <p:clrMapOvr>
    <a:masterClrMapping/>
  </p:clrMapOvr>
  <p:transition advClick="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71550" lvl="1" indent="-514350" algn="l" rtl="0">
              <a:buFont typeface="+mj-lt"/>
              <a:buAutoNum type="arabicPeriod"/>
            </a:pPr>
            <a:r>
              <a:rPr lang="en-US" sz="3200" b="1" dirty="0" smtClean="0"/>
              <a:t>Lifestyle business</a:t>
            </a:r>
            <a:endParaRPr lang="en-US" sz="3200" dirty="0" smtClean="0"/>
          </a:p>
          <a:p>
            <a:pPr marL="971550" lvl="1" indent="-514350" algn="l" rtl="0">
              <a:buFont typeface="+mj-lt"/>
              <a:buAutoNum type="arabicPeriod"/>
            </a:pPr>
            <a:r>
              <a:rPr lang="en-US" sz="3200" b="1" dirty="0" smtClean="0"/>
              <a:t>Small business</a:t>
            </a:r>
            <a:endParaRPr lang="en-US" sz="3200" dirty="0" smtClean="0"/>
          </a:p>
          <a:p>
            <a:pPr marL="971550" lvl="1" indent="-514350" algn="l" rtl="0">
              <a:buFont typeface="+mj-lt"/>
              <a:buAutoNum type="arabicPeriod"/>
            </a:pPr>
            <a:r>
              <a:rPr lang="en-US" sz="3200" b="1" dirty="0" smtClean="0"/>
              <a:t>Scalable startup</a:t>
            </a:r>
            <a:endParaRPr lang="en-US" sz="3200" dirty="0" smtClean="0"/>
          </a:p>
          <a:p>
            <a:pPr marL="971550" lvl="1" indent="-514350" algn="l" rtl="0">
              <a:buFont typeface="+mj-lt"/>
              <a:buAutoNum type="arabicPeriod"/>
            </a:pPr>
            <a:r>
              <a:rPr lang="en-US" sz="3200" b="1" dirty="0" smtClean="0"/>
              <a:t>Buyable startup</a:t>
            </a:r>
            <a:endParaRPr lang="en-US" sz="3200" dirty="0" smtClean="0"/>
          </a:p>
          <a:p>
            <a:pPr marL="971550" lvl="1" indent="-514350" algn="l" rtl="0">
              <a:buFont typeface="+mj-lt"/>
              <a:buAutoNum type="arabicPeriod"/>
            </a:pPr>
            <a:r>
              <a:rPr lang="en-US" sz="3200" b="1" dirty="0" smtClean="0"/>
              <a:t>Large company</a:t>
            </a:r>
            <a:endParaRPr lang="en-US" sz="3200" dirty="0" smtClean="0"/>
          </a:p>
          <a:p>
            <a:pPr marL="971550" lvl="1" indent="-514350" algn="l" rtl="0">
              <a:buFont typeface="+mj-lt"/>
              <a:buAutoNum type="arabicPeriod"/>
            </a:pPr>
            <a:r>
              <a:rPr lang="en-US" sz="3200" b="1" dirty="0" smtClean="0"/>
              <a:t>Social entrepreneur</a:t>
            </a:r>
            <a:endParaRPr lang="en-US" sz="3200" dirty="0" smtClean="0"/>
          </a:p>
          <a:p>
            <a:pPr algn="l" rtl="0"/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90600"/>
          </a:xfrm>
          <a:solidFill>
            <a:srgbClr val="FF0000"/>
          </a:solidFill>
        </p:spPr>
        <p:txBody>
          <a:bodyPr/>
          <a:lstStyle/>
          <a:p>
            <a:r>
              <a:rPr lang="fa-IR" b="1" dirty="0" smtClean="0">
                <a:solidFill>
                  <a:schemeClr val="bg1"/>
                </a:solidFill>
                <a:cs typeface="B Yekan" pitchFamily="2" charset="-78"/>
              </a:rPr>
              <a:t>انواع استارت آپ</a:t>
            </a:r>
            <a:endParaRPr lang="en-US" b="1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ransition advClick="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 rtl="0">
              <a:spcAft>
                <a:spcPts val="0"/>
              </a:spcAft>
              <a:buNone/>
            </a:pPr>
            <a:r>
              <a:rPr lang="en-US" b="1" dirty="0" smtClean="0"/>
              <a:t>Lifestyle Startups: </a:t>
            </a:r>
            <a:r>
              <a:rPr lang="en-US" b="1" u="sng" dirty="0" smtClean="0"/>
              <a:t>Work to Live their Passion</a:t>
            </a:r>
            <a:r>
              <a:rPr lang="en-US" b="1" dirty="0" smtClean="0"/>
              <a:t>. </a:t>
            </a:r>
          </a:p>
          <a:p>
            <a:pPr marL="917575" lvl="1" indent="0" algn="l" rtl="0">
              <a:spcAft>
                <a:spcPts val="0"/>
              </a:spcAft>
            </a:pPr>
            <a:r>
              <a:rPr lang="en-US" b="1" dirty="0" smtClean="0"/>
              <a:t>Examples:  </a:t>
            </a:r>
            <a:r>
              <a:rPr lang="en-US" dirty="0" smtClean="0"/>
              <a:t>Professional Photographers, Healthclubs, Surf Shops, Ski Instructors, Golf Pros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انواع استارت آپ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ransition advClick="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 rtl="0">
              <a:spcAft>
                <a:spcPts val="0"/>
              </a:spcAft>
              <a:buNone/>
            </a:pPr>
            <a:r>
              <a:rPr lang="en-US" b="1" dirty="0" smtClean="0"/>
              <a:t>Small Business Startups: </a:t>
            </a:r>
            <a:r>
              <a:rPr lang="en-US" b="1" u="sng" dirty="0" smtClean="0"/>
              <a:t>Work to Feed the Family</a:t>
            </a:r>
            <a:r>
              <a:rPr lang="en-US" b="1" dirty="0" smtClean="0"/>
              <a:t>.</a:t>
            </a:r>
          </a:p>
          <a:p>
            <a:pPr marL="917575" lvl="1" indent="0" algn="l" rtl="0">
              <a:spcAft>
                <a:spcPts val="0"/>
              </a:spcAft>
            </a:pPr>
            <a:r>
              <a:rPr lang="en-US" b="1" dirty="0" smtClean="0"/>
              <a:t>Examples:  </a:t>
            </a:r>
            <a:r>
              <a:rPr lang="en-US" dirty="0" smtClean="0"/>
              <a:t>Restaurants, Clothing stores, coffee shops, Cleaning Services, Contractors, Taxi Cabs, Consultants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انواع استارت آپ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ransition advClick="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 rtl="0">
              <a:spcAft>
                <a:spcPts val="0"/>
              </a:spcAft>
              <a:buNone/>
            </a:pPr>
            <a:r>
              <a:rPr lang="en-US" b="1" dirty="0" smtClean="0"/>
              <a:t>Scalable Startups: </a:t>
            </a:r>
            <a:r>
              <a:rPr lang="en-US" b="1" u="sng" dirty="0" smtClean="0"/>
              <a:t>Born to Be Big</a:t>
            </a:r>
            <a:r>
              <a:rPr lang="en-US" b="1" dirty="0" smtClean="0"/>
              <a:t>:</a:t>
            </a:r>
          </a:p>
          <a:p>
            <a:pPr marL="917575" lvl="1" indent="0" algn="l" rtl="0">
              <a:spcAft>
                <a:spcPts val="0"/>
              </a:spcAft>
            </a:pPr>
            <a:r>
              <a:rPr lang="en-US" b="1" dirty="0" smtClean="0"/>
              <a:t>Examples:  </a:t>
            </a:r>
            <a:r>
              <a:rPr lang="en-US" dirty="0" smtClean="0"/>
              <a:t>Google, Facebook, Skype, Apple, Ford, Boeing, SoftServe, etc.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انواع استارت آپ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ransition advClick="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 rtl="0">
              <a:spcAft>
                <a:spcPts val="0"/>
              </a:spcAft>
              <a:buNone/>
            </a:pPr>
            <a:r>
              <a:rPr lang="en-US" b="1" dirty="0" smtClean="0"/>
              <a:t>Buyable Startups: </a:t>
            </a:r>
            <a:r>
              <a:rPr lang="en-US" b="1" u="sng" dirty="0" smtClean="0"/>
              <a:t>Born to Flip</a:t>
            </a:r>
            <a:r>
              <a:rPr lang="en-US" b="1" dirty="0" smtClean="0"/>
              <a:t>:</a:t>
            </a:r>
          </a:p>
          <a:p>
            <a:pPr marL="917575" lvl="1" indent="0" algn="l" rtl="0">
              <a:spcAft>
                <a:spcPts val="0"/>
              </a:spcAft>
            </a:pPr>
            <a:r>
              <a:rPr lang="en-US" b="1" dirty="0" smtClean="0"/>
              <a:t>Examples:  </a:t>
            </a:r>
            <a:r>
              <a:rPr lang="en-US" dirty="0" smtClean="0"/>
              <a:t>Tumblr (acquired by Yahoo), Instagram (acquired by Facebook), Groupon (should have taken the offer from Google!)</a:t>
            </a:r>
          </a:p>
          <a:p>
            <a:pPr algn="l" rtl="0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انواع استارت آپ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ransition advClick="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 rtl="0">
              <a:spcAft>
                <a:spcPts val="0"/>
              </a:spcAft>
              <a:buNone/>
            </a:pPr>
            <a:r>
              <a:rPr lang="en-US" b="1" dirty="0" smtClean="0"/>
              <a:t>Large Company Startups: </a:t>
            </a:r>
            <a:r>
              <a:rPr lang="en-US" b="1" u="sng" dirty="0" smtClean="0"/>
              <a:t>Innovate or Evaporate</a:t>
            </a:r>
            <a:r>
              <a:rPr lang="en-US" b="1" dirty="0" smtClean="0"/>
              <a:t>:  </a:t>
            </a:r>
            <a:endParaRPr lang="en-US" dirty="0" smtClean="0"/>
          </a:p>
          <a:p>
            <a:pPr marL="917575" lvl="1" indent="0" algn="l" rtl="0">
              <a:spcAft>
                <a:spcPts val="0"/>
              </a:spcAft>
            </a:pPr>
            <a:r>
              <a:rPr lang="en-US" b="1" dirty="0" smtClean="0"/>
              <a:t>Examples:  </a:t>
            </a:r>
            <a:r>
              <a:rPr lang="en-US" dirty="0" smtClean="0"/>
              <a:t>Boeing (satelites, rockets), Ford Motor Company (Ford credit), Apple Computer (iPod, iPhone, iPad), Hewlett Packard (printers), Research In Motion (?)</a:t>
            </a:r>
          </a:p>
          <a:p>
            <a:pPr algn="l" rtl="0"/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انواع استارت آپ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ransition advClick="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algn="l" rtl="0">
              <a:spcAft>
                <a:spcPts val="0"/>
              </a:spcAft>
              <a:buNone/>
            </a:pPr>
            <a:r>
              <a:rPr lang="en-US" b="1" dirty="0" smtClean="0"/>
              <a:t>Social Startups: </a:t>
            </a:r>
            <a:r>
              <a:rPr lang="en-US" b="1" u="sng" dirty="0" smtClean="0"/>
              <a:t>Driven to Make a Difference</a:t>
            </a:r>
            <a:r>
              <a:rPr lang="en-US" b="1" dirty="0" smtClean="0"/>
              <a:t>: </a:t>
            </a:r>
          </a:p>
          <a:p>
            <a:pPr marL="914400" lvl="1" indent="0" algn="l" rtl="0">
              <a:spcAft>
                <a:spcPts val="0"/>
              </a:spcAft>
            </a:pPr>
            <a:r>
              <a:rPr lang="en-US" b="1" dirty="0" smtClean="0"/>
              <a:t>Examples:  </a:t>
            </a:r>
            <a:r>
              <a:rPr lang="en-US" dirty="0" smtClean="0"/>
              <a:t>Tom’s (shoes), Ethos (water), Husk Power Systems (electricity generation)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انواع استارت آپ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/>
              <a:t>کارآفرین به دنبال موفقیت است</a:t>
            </a:r>
            <a:endParaRPr lang="en-US" dirty="0"/>
          </a:p>
        </p:txBody>
      </p:sp>
      <p:pic>
        <p:nvPicPr>
          <p:cNvPr id="1026" name="Picture 2" descr="D:\Documents\elmi\educational\Teaching\shbu\iEnter\resources\topics\Entrepreneurship &amp; startup\wi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990600"/>
            <a:ext cx="6191250" cy="5715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5867400" y="2286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971550" lvl="1" indent="-514350" algn="ctr">
              <a:buNone/>
            </a:pPr>
            <a:r>
              <a:rPr lang="en-US" sz="4000" b="1" dirty="0" smtClean="0"/>
              <a:t>Lifestyle business</a:t>
            </a:r>
            <a:endParaRPr lang="en-US" sz="4000" dirty="0" smtClean="0"/>
          </a:p>
          <a:p>
            <a:pPr marL="971550" lvl="1" indent="-514350" algn="ctr">
              <a:buNone/>
            </a:pPr>
            <a:r>
              <a:rPr lang="en-US" sz="4000" b="1" dirty="0" smtClean="0"/>
              <a:t>Small business</a:t>
            </a:r>
            <a:endParaRPr lang="en-US" sz="4000" dirty="0" smtClean="0"/>
          </a:p>
          <a:p>
            <a:pPr marL="971550" lvl="1" indent="-514350" algn="ctr">
              <a:buNone/>
            </a:pPr>
            <a:r>
              <a:rPr lang="en-US" sz="4000" b="1" dirty="0" smtClean="0"/>
              <a:t>Scalable startup</a:t>
            </a:r>
            <a:endParaRPr lang="en-US" sz="4000" dirty="0" smtClean="0"/>
          </a:p>
          <a:p>
            <a:pPr marL="971550" lvl="1" indent="-514350" algn="ctr">
              <a:buNone/>
            </a:pPr>
            <a:r>
              <a:rPr lang="en-US" sz="4000" b="1" dirty="0" smtClean="0"/>
              <a:t>Buyable startup</a:t>
            </a:r>
            <a:endParaRPr lang="en-US" sz="4000" dirty="0" smtClean="0"/>
          </a:p>
          <a:p>
            <a:pPr marL="971550" lvl="1" indent="-514350" algn="ctr">
              <a:buNone/>
            </a:pPr>
            <a:r>
              <a:rPr lang="en-US" sz="4000" b="1" dirty="0" smtClean="0"/>
              <a:t>Large company</a:t>
            </a:r>
            <a:endParaRPr lang="en-US" sz="4000" dirty="0" smtClean="0"/>
          </a:p>
          <a:p>
            <a:pPr marL="971550" lvl="1" indent="-514350" algn="ctr">
              <a:buNone/>
            </a:pPr>
            <a:r>
              <a:rPr lang="en-US" sz="4000" b="1" dirty="0" smtClean="0"/>
              <a:t>Social entrepreneur</a:t>
            </a:r>
            <a:endParaRPr lang="en-US" sz="4000" dirty="0" smtClean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کدام نوع استارت‌آپ</a:t>
            </a:r>
            <a:r>
              <a:rPr kumimoji="0" lang="fa-IR" sz="44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برای شما مناسب‌تر است؟</a:t>
            </a:r>
            <a:endParaRPr kumimoji="0" lang="en-US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295399"/>
            <a:ext cx="4800600" cy="5500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 rtl="1">
              <a:spcBef>
                <a:spcPct val="0"/>
              </a:spcBef>
            </a:pPr>
            <a:r>
              <a:rPr lang="fa-IR" sz="4000" dirty="0" smtClean="0">
                <a:solidFill>
                  <a:schemeClr val="bg1"/>
                </a:solidFill>
                <a:cs typeface="12   Yagut_shsmrt" pitchFamily="2" charset="-78"/>
              </a:rPr>
              <a:t>بیشتر استارت آپ ها شکست می خورند</a:t>
            </a:r>
            <a:endParaRPr kumimoji="0" lang="fa-IR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</p:spTree>
  </p:cSld>
  <p:clrMapOvr>
    <a:masterClrMapping/>
  </p:clrMapOvr>
  <p:transition advClick="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270412"/>
            <a:ext cx="4876800" cy="55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0"/>
            <a:ext cx="9144000" cy="990600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 rtl="1">
              <a:spcBef>
                <a:spcPct val="0"/>
              </a:spcBef>
            </a:pPr>
            <a:r>
              <a:rPr lang="fa-IR" sz="4000" dirty="0" smtClean="0">
                <a:solidFill>
                  <a:schemeClr val="bg1"/>
                </a:solidFill>
                <a:cs typeface="12   Yagut_shsmrt" pitchFamily="2" charset="-78"/>
              </a:rPr>
              <a:t>بیشتر استارت آپ ها شکست می خورند</a:t>
            </a:r>
            <a:endParaRPr kumimoji="0" lang="fa-IR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</p:spTree>
  </p:cSld>
  <p:clrMapOvr>
    <a:masterClrMapping/>
  </p:clrMapOvr>
  <p:transition advClick="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بهترین فناوری همیشه برنده نیست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 descr="http://calibre-ebook.com/site_media/img/windows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1200" y="2590800"/>
            <a:ext cx="2676939" cy="2405063"/>
          </a:xfrm>
          <a:prstGeom prst="rect">
            <a:avLst/>
          </a:prstGeom>
          <a:noFill/>
        </p:spPr>
      </p:pic>
      <p:pic>
        <p:nvPicPr>
          <p:cNvPr id="5" name="Picture 6" descr="http://www.myvisiontest.com/img/upload/500px-apple_computer_logo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514600"/>
            <a:ext cx="1535113" cy="1703975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اولین بودن همیشه مهم نیست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0" descr="http://www.bigmouthmedia.com/live/images/Altavista_logo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352800"/>
            <a:ext cx="1928929" cy="1556004"/>
          </a:xfrm>
          <a:prstGeom prst="rect">
            <a:avLst/>
          </a:prstGeom>
          <a:noFill/>
        </p:spPr>
      </p:pic>
      <p:pic>
        <p:nvPicPr>
          <p:cNvPr id="5" name="Picture 14" descr="http://blog.melvinpereira.com/wp-content/uploads/2011/05/google_logo_3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0" y="3429000"/>
            <a:ext cx="2209800" cy="1473200"/>
          </a:xfrm>
          <a:prstGeom prst="rect">
            <a:avLst/>
          </a:prstGeom>
          <a:noFill/>
        </p:spPr>
      </p:pic>
      <p:pic>
        <p:nvPicPr>
          <p:cNvPr id="6" name="Picture 16" descr="http://www.dionlabel.com/tl_files/dion/images/Ashley's%20Blog/myspace%20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2057400"/>
            <a:ext cx="2057400" cy="691935"/>
          </a:xfrm>
          <a:prstGeom prst="rect">
            <a:avLst/>
          </a:prstGeom>
          <a:noFill/>
        </p:spPr>
      </p:pic>
      <p:pic>
        <p:nvPicPr>
          <p:cNvPr id="7" name="Picture 18" descr="http://www.thefashionlist.com/email/image-facebook-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1981200"/>
            <a:ext cx="2406502" cy="905447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یک برند موفق همیشه فروش بالا را ضمانت نمی کند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://4.bp.blogspot.com/_lgHJ4sCqFM4/Sul5A-_J2tI/AAAAAAAAC0U/BmvsA6C1BvA/s400/American_Motors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00200"/>
            <a:ext cx="2557124" cy="2133600"/>
          </a:xfrm>
          <a:prstGeom prst="rect">
            <a:avLst/>
          </a:prstGeom>
          <a:noFill/>
        </p:spPr>
      </p:pic>
      <p:pic>
        <p:nvPicPr>
          <p:cNvPr id="5" name="Picture 4" descr="http://www.gocosmonaut.com/blog/wp-content/uploads/2010/08/pan-am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1828800"/>
            <a:ext cx="2057400" cy="1992201"/>
          </a:xfrm>
          <a:prstGeom prst="rect">
            <a:avLst/>
          </a:prstGeom>
          <a:noFill/>
        </p:spPr>
      </p:pic>
      <p:pic>
        <p:nvPicPr>
          <p:cNvPr id="6" name="Picture 6" descr="http://www.unixportal.net/wp-content/uploads/2011/02/800px-Digital_Equipment_Corporation_logo.svg_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029200"/>
            <a:ext cx="3581400" cy="895350"/>
          </a:xfrm>
          <a:prstGeom prst="rect">
            <a:avLst/>
          </a:prstGeom>
          <a:noFill/>
        </p:spPr>
      </p:pic>
      <p:pic>
        <p:nvPicPr>
          <p:cNvPr id="7" name="Picture 10" descr="http://blogs.citypages.com/blotter/polaroid%20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0600" y="5105400"/>
            <a:ext cx="4021411" cy="794946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سرمایه گذاری اولیه بالا همه مشکلات را حل نمی کند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8" descr="http://lib.store.yahoo.net/lib/scripophily/commerceonev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286000"/>
            <a:ext cx="3002145" cy="1009650"/>
          </a:xfrm>
          <a:prstGeom prst="rect">
            <a:avLst/>
          </a:prstGeom>
          <a:noFill/>
        </p:spPr>
      </p:pic>
      <p:pic>
        <p:nvPicPr>
          <p:cNvPr id="5" name="Picture 12" descr="http://upload.wikimedia.org/wikipedia/en/f/f6/Webvan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0" y="3048000"/>
            <a:ext cx="1981200" cy="1571753"/>
          </a:xfrm>
          <a:prstGeom prst="rect">
            <a:avLst/>
          </a:prstGeom>
          <a:noFill/>
        </p:spPr>
      </p:pic>
      <p:pic>
        <p:nvPicPr>
          <p:cNvPr id="6" name="Picture 14" descr="http://www.mi6agency.com/wordpress/wp-content/uploads/2010/04/pet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3657600"/>
            <a:ext cx="1676400" cy="1676400"/>
          </a:xfrm>
          <a:prstGeom prst="rect">
            <a:avLst/>
          </a:prstGeom>
          <a:noFill/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9438"/>
            <a:ext cx="8229600" cy="5745162"/>
          </a:xfrm>
        </p:spPr>
        <p:txBody>
          <a:bodyPr>
            <a:normAutofit/>
          </a:bodyPr>
          <a:lstStyle/>
          <a:p>
            <a:r>
              <a:rPr lang="fa-IR" dirty="0" smtClean="0"/>
              <a:t>موفقیت استارت آپ ها می تواند </a:t>
            </a:r>
            <a:br>
              <a:rPr lang="fa-IR" dirty="0" smtClean="0"/>
            </a:br>
            <a:r>
              <a:rPr lang="fa-IR" sz="16600" dirty="0" smtClean="0"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مهندسی</a:t>
            </a:r>
            <a:r>
              <a:rPr lang="fa-IR" sz="166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fa-IR" dirty="0" smtClean="0"/>
              <a:t/>
            </a:r>
            <a:br>
              <a:rPr lang="fa-IR" dirty="0" smtClean="0"/>
            </a:br>
            <a:r>
              <a:rPr lang="fa-IR" dirty="0" smtClean="0"/>
              <a:t>شود</a:t>
            </a:r>
            <a:br>
              <a:rPr lang="fa-IR" dirty="0" smtClean="0"/>
            </a:br>
            <a:r>
              <a:rPr lang="fa-IR" dirty="0" smtClean="0"/>
              <a:t/>
            </a:r>
            <a:br>
              <a:rPr lang="fa-IR" dirty="0" smtClean="0"/>
            </a:br>
            <a:r>
              <a:rPr lang="fa-IR" dirty="0" smtClean="0"/>
              <a:t>و باید آن را یاد گرفت</a:t>
            </a:r>
            <a:endParaRPr lang="en-US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417" t="14166" r="15624" b="10000"/>
          <a:stretch>
            <a:fillRect/>
          </a:stretch>
        </p:blipFill>
        <p:spPr bwMode="auto">
          <a:xfrm>
            <a:off x="0" y="998113"/>
            <a:ext cx="9144000" cy="585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about.me</a:t>
            </a:r>
            <a:r>
              <a:rPr lang="en-US" sz="66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/</a:t>
            </a:r>
            <a:r>
              <a:rPr lang="en-US" sz="6600" b="1" dirty="0" err="1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mahdi.nasseri</a:t>
            </a:r>
            <a:endParaRPr kumimoji="0" 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/>
              <a:t>کارآفرین از خطر کردن نمی‌ترسد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867400" y="2286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  <p:pic>
        <p:nvPicPr>
          <p:cNvPr id="7172" name="Picture 4" descr="http://www.personal.psu.edu/afr3/blogs/SIOW/risky20sig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2999"/>
            <a:ext cx="9144000" cy="5715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/>
              <a:t>کارآفرین عاشق است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800600" y="2286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  <p:pic>
        <p:nvPicPr>
          <p:cNvPr id="6148" name="Picture 4" descr="http://www.thebusyfool.com/wp-content/uploads/2011/04/Fotolia_4389387_X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/>
              <a:t>کارآفرین استقامت بالایی دارد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38800" y="2286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  <p:pic>
        <p:nvPicPr>
          <p:cNvPr id="5122" name="Picture 2" descr="http://www.virtuesforlife.com/wp-content/uploads/2010/03/man_climb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5791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/>
              <a:t>کارآفرین مهارت خوبی دارد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0" y="2286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  <p:pic>
        <p:nvPicPr>
          <p:cNvPr id="4098" name="Picture 2" descr="http://iran-banner.com/Portals/0/productimages/148336_6b2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990599"/>
            <a:ext cx="5867400" cy="58674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viccso.org.au/userfiles/images/iStock_000006351782Small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2000"/>
            <a:ext cx="9160182" cy="6096000"/>
          </a:xfrm>
          <a:prstGeom prst="rect">
            <a:avLst/>
          </a:prstGeom>
          <a:noFill/>
        </p:spPr>
      </p:pic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/>
              <a:t>کارآفرین خلاق است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24400" y="2286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1066800"/>
          </a:xfrm>
        </p:spPr>
        <p:txBody>
          <a:bodyPr>
            <a:normAutofit/>
          </a:bodyPr>
          <a:lstStyle/>
          <a:p>
            <a:pPr algn="ctr"/>
            <a:r>
              <a:rPr lang="fa-IR" dirty="0" smtClean="0"/>
              <a:t>کارآفرین به دنبال فرصت‌هاست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91200" y="228600"/>
            <a:ext cx="1752600" cy="609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b="1" dirty="0" smtClean="0">
                <a:cs typeface="B Yekan" pitchFamily="2" charset="-78"/>
              </a:rPr>
              <a:t>کارآفرین</a:t>
            </a:r>
            <a:endParaRPr lang="en-US" sz="3600" b="1" dirty="0">
              <a:cs typeface="B Yekan" pitchFamily="2" charset="-78"/>
            </a:endParaRPr>
          </a:p>
        </p:txBody>
      </p:sp>
      <p:pic>
        <p:nvPicPr>
          <p:cNvPr id="2052" name="Picture 4" descr="http://www.iroy.in/wp-content/uploads/2013/12/Poverty-as-a-Marketing-Opportun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9144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310</Words>
  <Application>Microsoft Office PowerPoint</Application>
  <PresentationFormat>On-screen Show (4:3)</PresentationFormat>
  <Paragraphs>89</Paragraphs>
  <Slides>38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استارت آپ</vt:lpstr>
      <vt:lpstr>استارت آپ</vt:lpstr>
      <vt:lpstr>استارت آپ</vt:lpstr>
      <vt:lpstr>استارت آپ</vt:lpstr>
      <vt:lpstr>استارت آپ</vt:lpstr>
      <vt:lpstr>انواع استارت آپ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بهترین فناوری همیشه برنده نیست</vt:lpstr>
      <vt:lpstr>اولین بودن همیشه مهم نیست</vt:lpstr>
      <vt:lpstr>یک برند موفق همیشه فروش بالا را ضمانت نمی کند</vt:lpstr>
      <vt:lpstr>سرمایه گذاری اولیه بالا همه مشکلات را حل نمی کند</vt:lpstr>
      <vt:lpstr>موفقیت استارت آپ ها می تواند  مهندسی  شود  و باید آن را یاد گرفت</vt:lpstr>
      <vt:lpstr>Slide 38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NPSoft</cp:lastModifiedBy>
  <cp:revision>42</cp:revision>
  <dcterms:created xsi:type="dcterms:W3CDTF">2006-08-16T00:00:00Z</dcterms:created>
  <dcterms:modified xsi:type="dcterms:W3CDTF">2014-02-16T12:55:16Z</dcterms:modified>
</cp:coreProperties>
</file>